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16"/>
  </p:notesMasterIdLst>
  <p:sldIdLst>
    <p:sldId id="256" r:id="rId4"/>
    <p:sldId id="301" r:id="rId5"/>
    <p:sldId id="302" r:id="rId6"/>
    <p:sldId id="304" r:id="rId7"/>
    <p:sldId id="305" r:id="rId8"/>
    <p:sldId id="310" r:id="rId9"/>
    <p:sldId id="311" r:id="rId10"/>
    <p:sldId id="312" r:id="rId11"/>
    <p:sldId id="313" r:id="rId12"/>
    <p:sldId id="307" r:id="rId13"/>
    <p:sldId id="309"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9" autoAdjust="0"/>
    <p:restoredTop sz="83149" autoAdjust="0"/>
  </p:normalViewPr>
  <p:slideViewPr>
    <p:cSldViewPr snapToGrid="0">
      <p:cViewPr varScale="1">
        <p:scale>
          <a:sx n="60" d="100"/>
          <a:sy n="60" d="100"/>
        </p:scale>
        <p:origin x="10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07524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13736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4/22/2017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4.jpeg"/><Relationship Id="rId4" Type="http://schemas.openxmlformats.org/officeDocument/2006/relationships/image" Target="../media/image45.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notesSlide" Target="../notesSlides/notesSlide6.xml"/><Relationship Id="rId16" Type="http://schemas.openxmlformats.org/officeDocument/2006/relationships/image" Target="../media/image41.emf"/><Relationship Id="rId1" Type="http://schemas.openxmlformats.org/officeDocument/2006/relationships/slideLayout" Target="../slideLayouts/slideLayout40.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29.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42.emf"/><Relationship Id="rId1" Type="http://schemas.openxmlformats.org/officeDocument/2006/relationships/slideLayout" Target="../slideLayouts/slideLayout40.xml"/><Relationship Id="rId6" Type="http://schemas.openxmlformats.org/officeDocument/2006/relationships/image" Target="../media/image32.emf"/><Relationship Id="rId11" Type="http://schemas.openxmlformats.org/officeDocument/2006/relationships/image" Target="../media/image39.png"/><Relationship Id="rId5" Type="http://schemas.openxmlformats.org/officeDocument/2006/relationships/image" Target="../media/image31.emf"/><Relationship Id="rId15" Type="http://schemas.openxmlformats.org/officeDocument/2006/relationships/image" Target="../media/image34.emf"/><Relationship Id="rId10" Type="http://schemas.openxmlformats.org/officeDocument/2006/relationships/image" Target="../media/image38.emf"/><Relationship Id="rId4" Type="http://schemas.openxmlformats.org/officeDocument/2006/relationships/image" Target="../media/image30.emf"/><Relationship Id="rId9" Type="http://schemas.openxmlformats.org/officeDocument/2006/relationships/image" Target="../media/image37.emf"/><Relationship Id="rId14"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0.emf"/><Relationship Id="rId12" Type="http://schemas.openxmlformats.org/officeDocument/2006/relationships/image" Target="../media/image36.emf"/><Relationship Id="rId2" Type="http://schemas.openxmlformats.org/officeDocument/2006/relationships/image" Target="../media/image32.emf"/><Relationship Id="rId16" Type="http://schemas.openxmlformats.org/officeDocument/2006/relationships/image" Target="../media/image42.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9.png"/><Relationship Id="rId5" Type="http://schemas.openxmlformats.org/officeDocument/2006/relationships/image" Target="../media/image28.emf"/><Relationship Id="rId15" Type="http://schemas.openxmlformats.org/officeDocument/2006/relationships/image" Target="../media/image41.emf"/><Relationship Id="rId10" Type="http://schemas.openxmlformats.org/officeDocument/2006/relationships/image" Target="../media/image38.emf"/><Relationship Id="rId4" Type="http://schemas.openxmlformats.org/officeDocument/2006/relationships/image" Target="../media/image34.emf"/><Relationship Id="rId9" Type="http://schemas.openxmlformats.org/officeDocument/2006/relationships/image" Target="../media/image35.emf"/><Relationship Id="rId14"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Web Apps</a:t>
            </a:r>
          </a:p>
        </p:txBody>
      </p:sp>
      <p:sp>
        <p:nvSpPr>
          <p:cNvPr id="3" name="Subtitle 2"/>
          <p:cNvSpPr>
            <a:spLocks noGrp="1"/>
          </p:cNvSpPr>
          <p:nvPr>
            <p:ph type="subTitle" idx="1"/>
          </p:nvPr>
        </p:nvSpPr>
        <p:spPr/>
        <p:txBody>
          <a:bodyPr/>
          <a:lstStyle/>
          <a:p>
            <a:r>
              <a:rPr lang="en-US" dirty="0"/>
              <a:t>Binod Jung Bogati</a:t>
            </a:r>
          </a:p>
          <a:p>
            <a:r>
              <a:rPr lang="en-US" dirty="0"/>
              <a:t>[Binod.Bogati@studentpartner.com]</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normAutofit/>
          </a:bodyPr>
          <a:lstStyle/>
          <a:p>
            <a:r>
              <a:rPr lang="en-US" sz="2400" dirty="0"/>
              <a:t>Web apps can be deployed manually via FTP or </a:t>
            </a:r>
            <a:r>
              <a:rPr lang="en-US" sz="2400" dirty="0" err="1"/>
              <a:t>WebDeploy</a:t>
            </a:r>
            <a:endParaRPr lang="en-US" sz="2400" dirty="0"/>
          </a:p>
          <a:p>
            <a:r>
              <a:rPr lang="en-US" sz="2400" dirty="0"/>
              <a:t>Automate deployment using 3</a:t>
            </a:r>
            <a:r>
              <a:rPr lang="en-US" sz="2400" baseline="30000" dirty="0"/>
              <a:t>rd</a:t>
            </a:r>
            <a:r>
              <a:rPr lang="en-US" sz="2400" dirty="0"/>
              <a:t> party source-control providers</a:t>
            </a:r>
          </a:p>
          <a:p>
            <a:r>
              <a:rPr lang="en-US" sz="2400" dirty="0"/>
              <a:t>Can also use a local </a:t>
            </a:r>
            <a:r>
              <a:rPr lang="en-US" sz="2400" dirty="0" err="1"/>
              <a:t>Git</a:t>
            </a:r>
            <a:r>
              <a:rPr lang="en-US" sz="2400" dirty="0"/>
              <a:t> repository from Azure Portal</a:t>
            </a:r>
          </a:p>
          <a:p>
            <a:endParaRPr lang="en-US" sz="2400" dirty="0"/>
          </a:p>
        </p:txBody>
      </p:sp>
      <p:grpSp>
        <p:nvGrpSpPr>
          <p:cNvPr id="4" name="Group 3"/>
          <p:cNvGrpSpPr/>
          <p:nvPr/>
        </p:nvGrpSpPr>
        <p:grpSpPr>
          <a:xfrm>
            <a:off x="1583924" y="3720662"/>
            <a:ext cx="9024152" cy="1867340"/>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24" name="Picture 2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19553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ext uri="{D42A27DB-BD31-4B8C-83A1-F6EECF244321}">
                <p14:modId xmlns:p14="http://schemas.microsoft.com/office/powerpoint/2010/main" val="3383734699"/>
              </p:ext>
            </p:extLst>
          </p:nvPr>
        </p:nvGraphicFramePr>
        <p:xfrm>
          <a:off x="838200" y="2354320"/>
          <a:ext cx="9779136" cy="292608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6335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1436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46289" y="2541057"/>
            <a:ext cx="10515600" cy="755298"/>
          </a:xfrm>
        </p:spPr>
        <p:txBody>
          <a:bodyPr>
            <a:noAutofit/>
          </a:bodyPr>
          <a:lstStyle/>
          <a:p>
            <a:pPr marL="0" indent="0" algn="ctr">
              <a:buNone/>
            </a:pPr>
            <a:r>
              <a:rPr lang="en-GB" sz="6000" dirty="0"/>
              <a:t>Demo</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98710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787" y="2063060"/>
            <a:ext cx="3657600" cy="3657600"/>
          </a:xfrm>
          <a:prstGeom prst="rect">
            <a:avLst/>
          </a:prstGeom>
        </p:spPr>
      </p:pic>
      <p:sp>
        <p:nvSpPr>
          <p:cNvPr id="19" name="Left Brace 18"/>
          <p:cNvSpPr/>
          <p:nvPr/>
        </p:nvSpPr>
        <p:spPr>
          <a:xfrm rot="10800000">
            <a:off x="5384520" y="2063059"/>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a:xfrm>
            <a:off x="838200" y="1418897"/>
            <a:ext cx="10515600" cy="4758066"/>
          </a:xfrm>
        </p:spPr>
        <p:txBody>
          <a:bodyPr>
            <a:normAutofit/>
          </a:bodyPr>
          <a:lstStyle/>
          <a:p>
            <a:r>
              <a:rPr lang="en-US" sz="2000" dirty="0"/>
              <a:t>Support a variety of languages and platforms</a:t>
            </a:r>
          </a:p>
          <a:p>
            <a:pPr lvl="1"/>
            <a:r>
              <a:rPr lang="en-US" sz="1800" dirty="0"/>
              <a:t>.NET, Java, Node.js, PHP, Python, and more</a:t>
            </a:r>
          </a:p>
          <a:p>
            <a:r>
              <a:rPr lang="en-US" sz="2000" dirty="0"/>
              <a:t>Support scaling (manual or auto) and load balancing</a:t>
            </a:r>
          </a:p>
          <a:p>
            <a:r>
              <a:rPr lang="en-US" sz="2000" dirty="0"/>
              <a:t>Support slots for staged deployments and A/B testing</a:t>
            </a:r>
          </a:p>
          <a:p>
            <a:r>
              <a:rPr lang="en-US" sz="2000" dirty="0"/>
              <a:t>Support continuous integration</a:t>
            </a:r>
          </a:p>
          <a:p>
            <a:endParaRPr lang="en-US" sz="2000" dirty="0"/>
          </a:p>
        </p:txBody>
      </p:sp>
      <p:sp>
        <p:nvSpPr>
          <p:cNvPr id="4" name="Rectangle 3"/>
          <p:cNvSpPr/>
          <p:nvPr/>
        </p:nvSpPr>
        <p:spPr>
          <a:xfrm>
            <a:off x="7901950"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0703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435697"/>
            <a:ext cx="4889948" cy="3971771"/>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467553"/>
            <a:ext cx="2605644" cy="914400"/>
            <a:chOff x="6096000" y="1614678"/>
            <a:chExt cx="2605644" cy="914400"/>
          </a:xfrm>
        </p:grpSpPr>
        <p:pic>
          <p:nvPicPr>
            <p:cNvPr id="6" name="Picture 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3669733"/>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245293"/>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456720"/>
            <a:ext cx="4889948" cy="3939370"/>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3533098"/>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108658"/>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804700" y="2508072"/>
            <a:ext cx="457200" cy="457200"/>
          </a:xfrm>
          <a:prstGeom prst="rect">
            <a:avLst/>
          </a:prstGeom>
        </p:spPr>
      </p:pic>
      <p:pic>
        <p:nvPicPr>
          <p:cNvPr id="24" name="Picture 2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426731" y="2508072"/>
            <a:ext cx="457200" cy="457200"/>
          </a:xfrm>
          <a:prstGeom prst="rect">
            <a:avLst/>
          </a:prstGeom>
        </p:spPr>
      </p:pic>
      <p:pic>
        <p:nvPicPr>
          <p:cNvPr id="25" name="Picture 2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048762" y="2508072"/>
            <a:ext cx="457200" cy="457200"/>
          </a:xfrm>
          <a:prstGeom prst="rect">
            <a:avLst/>
          </a:prstGeom>
        </p:spPr>
      </p:pic>
      <p:pic>
        <p:nvPicPr>
          <p:cNvPr id="26" name="Picture 2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670793" y="2508072"/>
            <a:ext cx="457200" cy="457200"/>
          </a:xfrm>
          <a:prstGeom prst="rect">
            <a:avLst/>
          </a:prstGeom>
        </p:spPr>
      </p:pic>
      <p:pic>
        <p:nvPicPr>
          <p:cNvPr id="27" name="Picture 26"/>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287856" y="2508072"/>
            <a:ext cx="457200" cy="457200"/>
          </a:xfrm>
          <a:prstGeom prst="rect">
            <a:avLst/>
          </a:prstGeom>
        </p:spPr>
      </p:pic>
      <p:pic>
        <p:nvPicPr>
          <p:cNvPr id="28" name="Picture 2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804700" y="3097225"/>
            <a:ext cx="457200" cy="457200"/>
          </a:xfrm>
          <a:prstGeom prst="rect">
            <a:avLst/>
          </a:prstGeom>
        </p:spPr>
      </p:pic>
      <p:pic>
        <p:nvPicPr>
          <p:cNvPr id="29" name="Picture 28"/>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426731" y="3097225"/>
            <a:ext cx="457200" cy="457200"/>
          </a:xfrm>
          <a:prstGeom prst="rect">
            <a:avLst/>
          </a:prstGeom>
        </p:spPr>
      </p:pic>
      <p:pic>
        <p:nvPicPr>
          <p:cNvPr id="30" name="Picture 29"/>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048762" y="3097225"/>
            <a:ext cx="457200" cy="457200"/>
          </a:xfrm>
          <a:prstGeom prst="rect">
            <a:avLst/>
          </a:prstGeom>
        </p:spPr>
      </p:pic>
      <p:pic>
        <p:nvPicPr>
          <p:cNvPr id="31" name="Picture 3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670793" y="3097225"/>
            <a:ext cx="457200" cy="457200"/>
          </a:xfrm>
          <a:prstGeom prst="rect">
            <a:avLst/>
          </a:prstGeom>
        </p:spPr>
      </p:pic>
      <p:pic>
        <p:nvPicPr>
          <p:cNvPr id="32" name="Picture 3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287856" y="3097225"/>
            <a:ext cx="457200" cy="4572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8543" y="5448639"/>
            <a:ext cx="2111732" cy="1364900"/>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5" y="1597238"/>
            <a:ext cx="4668506" cy="1044180"/>
          </a:xfrm>
          <a:prstGeom prst="rect">
            <a:avLst/>
          </a:prstGeom>
          <a:ln>
            <a:solidFill>
              <a:schemeClr val="tx1"/>
            </a:solidFill>
          </a:ln>
        </p:spPr>
      </p:pic>
      <p:sp>
        <p:nvSpPr>
          <p:cNvPr id="5" name="Content Placeholder 2"/>
          <p:cNvSpPr txBox="1">
            <a:spLocks/>
          </p:cNvSpPr>
          <p:nvPr/>
        </p:nvSpPr>
        <p:spPr>
          <a:xfrm>
            <a:off x="1175690" y="4776499"/>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4520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489465"/>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745523"/>
            <a:ext cx="4668508" cy="1925863"/>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4776499"/>
            <a:ext cx="4670487" cy="1067696"/>
          </a:xfrm>
          <a:prstGeom prst="rect">
            <a:avLst/>
          </a:prstGeom>
          <a:ln>
            <a:solidFill>
              <a:schemeClr val="tx1"/>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11" name="Picture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32452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25429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7648</TotalTime>
  <Words>1158</Words>
  <Application>Microsoft Office PowerPoint</Application>
  <PresentationFormat>Widescreen</PresentationFormat>
  <Paragraphs>128</Paragraphs>
  <Slides>12</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Up vs. Scaling Out</vt:lpstr>
      <vt:lpstr>Manual Scaling vs. Auto-Scaling</vt:lpstr>
      <vt:lpstr>PowerPoint Presentation</vt:lpstr>
      <vt:lpstr>PowerPoint Presentation</vt:lpstr>
      <vt:lpstr>PowerPoint Presentation</vt:lpstr>
      <vt:lpstr>A/B Testing</vt:lpstr>
      <vt:lpstr>Continuous Integration</vt:lpstr>
      <vt:lpstr>App Service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Binod Jung Bogati</cp:lastModifiedBy>
  <cp:revision>144</cp:revision>
  <dcterms:created xsi:type="dcterms:W3CDTF">2016-04-21T18:51:19Z</dcterms:created>
  <dcterms:modified xsi:type="dcterms:W3CDTF">2017-04-22T01:07:11Z</dcterms:modified>
</cp:coreProperties>
</file>